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8" r:id="rId9"/>
    <p:sldId id="267" r:id="rId10"/>
    <p:sldId id="266" r:id="rId11"/>
    <p:sldId id="265" r:id="rId12"/>
    <p:sldId id="262" r:id="rId13"/>
  </p:sldIdLst>
  <p:sldSz cx="18288000" cy="10287000"/>
  <p:notesSz cx="6858000" cy="9144000"/>
  <p:embeddedFontLst>
    <p:embeddedFont>
      <p:font typeface="WenQuanYi" panose="02010600030101010101" charset="-122"/>
      <p:regular r:id="rId15"/>
    </p:embeddedFont>
    <p:embeddedFont>
      <p:font typeface="Inter Bold" panose="02010600030101010101" charset="0"/>
      <p:regular r:id="rId16"/>
    </p:embeddedFont>
    <p:embeddedFont>
      <p:font typeface="Inter Medium" panose="02010600030101010101" charset="0"/>
      <p:regular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Bold" panose="020B0806030504020204" charset="0"/>
      <p:regular r:id="rId22"/>
    </p:embeddedFont>
    <p:embeddedFont>
      <p:font typeface="Open Sans Semi-Bold" panose="02010600030101010101" charset="0"/>
      <p:regular r:id="rId23"/>
    </p:embeddedFont>
    <p:embeddedFont>
      <p:font typeface="等线" panose="02010600030101010101" pitchFamily="2" charset="-122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238" autoAdjust="0"/>
  </p:normalViewPr>
  <p:slideViewPr>
    <p:cSldViewPr>
      <p:cViewPr varScale="1">
        <p:scale>
          <a:sx n="41" d="100"/>
          <a:sy n="41" d="100"/>
        </p:scale>
        <p:origin x="24" y="-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8A94A-305B-43AA-AC53-9D19515876D5}" type="datetimeFigureOut">
              <a:rPr lang="zh-CN" altLang="en-US" smtClean="0"/>
              <a:t>2024/11/22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9ACB0-6BA5-44BB-B45A-CADCFAD103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9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9ACB0-6BA5-44BB-B45A-CADCFAD103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55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4E157-9370-3735-3AA1-D3FC08C1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D67EEB-F46F-A82D-3E8F-C18515784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A731DC-C850-050B-B940-9D2FB3CA4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43C564-9A2A-4958-A62E-BCCC4E4EC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9ACB0-6BA5-44BB-B45A-CADCFAD103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671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F60F-1F2D-388F-5044-6325DD684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B82EB8-2D77-2DE7-F3B9-C71BDEF27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A641C6-E255-82AF-D0A7-E15C1E934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EE159C-6758-0258-2C05-D7C5F6409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9ACB0-6BA5-44BB-B45A-CADCFAD103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349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1312F-A937-A803-23AC-BBB1683E7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075A79-758B-A3D6-3284-0B5AC1486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FFDDD5-34D7-1A75-0F6C-3CDBC944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224EAF-18C3-7017-9427-0920CC270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9ACB0-6BA5-44BB-B45A-CADCFAD103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66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0AD48-B863-1B09-59BF-585DA193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4F7C93-700A-65A1-9296-5889341A6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AC7C47-69F8-D413-3631-59D8353DB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D9433B-450B-6BBD-9668-9A68193ED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9ACB0-6BA5-44BB-B45A-CADCFAD103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211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C340E-FC19-6EFA-823F-0F40F7D1F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A34F68-F7F8-7C90-D95D-74417298D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B6336D-0728-5ED6-968B-2F1898273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BDDC12-C23E-5D00-B037-A43C6E3A0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9ACB0-6BA5-44BB-B45A-CADCFAD103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36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9ACB0-6BA5-44BB-B45A-CADCFAD103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405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5.jp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785978" y="1231643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4658" y="5553371"/>
            <a:ext cx="447675" cy="447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24956" y="656036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16275918" y="793769"/>
            <a:ext cx="633545" cy="300142"/>
          </a:xfrm>
          <a:custGeom>
            <a:avLst/>
            <a:gdLst/>
            <a:ahLst/>
            <a:cxnLst/>
            <a:rect l="l" t="t" r="r" b="b"/>
            <a:pathLst>
              <a:path w="633545" h="300142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981075" y="2950721"/>
            <a:ext cx="14166687" cy="205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35"/>
              </a:lnSpc>
            </a:pPr>
            <a:r>
              <a:rPr lang="en-US" altLang="zh-CN" sz="12025" b="1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SDN-enabled F-FDN</a:t>
            </a:r>
            <a:endParaRPr lang="en-US" sz="12025" b="1" dirty="0">
              <a:solidFill>
                <a:srgbClr val="17726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344595" y="8862553"/>
            <a:ext cx="2868747" cy="36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99"/>
              </a:lnSpc>
            </a:pPr>
            <a:r>
              <a:rPr lang="en-US" altLang="zh-CN" sz="1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Nov</a:t>
            </a:r>
            <a:r>
              <a:rPr lang="en-US" sz="1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,15 2024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90843" y="5507968"/>
            <a:ext cx="80693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PROGRESS PRESENTATION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7292" y="662932"/>
            <a:ext cx="3705307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Project R&amp;D 2024/2025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90843" y="6471457"/>
            <a:ext cx="4996156" cy="36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737373"/>
                </a:solidFill>
                <a:latin typeface="WenQuanYi"/>
                <a:ea typeface="WenQuanYi"/>
                <a:cs typeface="WenQuanYi"/>
                <a:sym typeface="WenQuanYi"/>
              </a:rPr>
              <a:t>Student : QIAN Yicheng, CONG </a:t>
            </a:r>
            <a:r>
              <a:rPr lang="en-US" altLang="zh-CN" sz="2200" dirty="0" err="1">
                <a:solidFill>
                  <a:srgbClr val="737373"/>
                </a:solidFill>
                <a:latin typeface="WenQuanYi"/>
                <a:ea typeface="WenQuanYi"/>
                <a:cs typeface="WenQuanYi"/>
                <a:sym typeface="WenQuanYi"/>
              </a:rPr>
              <a:t>L</a:t>
            </a:r>
            <a:r>
              <a:rPr lang="en-US" sz="2200" dirty="0" err="1">
                <a:solidFill>
                  <a:srgbClr val="737373"/>
                </a:solidFill>
                <a:latin typeface="WenQuanYi"/>
                <a:ea typeface="WenQuanYi"/>
                <a:cs typeface="WenQuanYi"/>
                <a:sym typeface="WenQuanYi"/>
              </a:rPr>
              <a:t>inxiang</a:t>
            </a:r>
            <a:endParaRPr lang="en-US" sz="2200" dirty="0">
              <a:solidFill>
                <a:srgbClr val="737373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90843" y="7051900"/>
            <a:ext cx="4996156" cy="3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737373"/>
                </a:solidFill>
                <a:latin typeface="WenQuanYi"/>
                <a:ea typeface="WenQuanYi"/>
                <a:cs typeface="WenQuanYi"/>
                <a:sym typeface="WenQuanYi"/>
              </a:rPr>
              <a:t>Supervised by : NAZIM AGOULMINE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364294C3-502A-93E7-39D6-B44AD560B91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007913" y="224957"/>
            <a:ext cx="2845590" cy="12936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E7DCE23-60CB-951D-5E9C-D118F343DCC3}"/>
              </a:ext>
            </a:extLst>
          </p:cNvPr>
          <p:cNvGrpSpPr/>
          <p:nvPr/>
        </p:nvGrpSpPr>
        <p:grpSpPr>
          <a:xfrm>
            <a:off x="990600" y="1133475"/>
            <a:ext cx="8206299" cy="1442348"/>
            <a:chOff x="990600" y="1133475"/>
            <a:chExt cx="8206299" cy="1442348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719186FD-13B6-9AFA-64A3-70159F207888}"/>
                </a:ext>
              </a:extLst>
            </p:cNvPr>
            <p:cNvSpPr/>
            <p:nvPr/>
          </p:nvSpPr>
          <p:spPr>
            <a:xfrm flipV="1">
              <a:off x="1028766" y="2095500"/>
              <a:ext cx="4351856" cy="0"/>
            </a:xfrm>
            <a:prstGeom prst="line">
              <a:avLst/>
            </a:prstGeom>
            <a:ln w="76200" cap="flat">
              <a:solidFill>
                <a:srgbClr val="EAE4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5FA1EE0D-DB37-387C-AFDE-8262E9886664}"/>
                </a:ext>
              </a:extLst>
            </p:cNvPr>
            <p:cNvSpPr txBox="1"/>
            <p:nvPr/>
          </p:nvSpPr>
          <p:spPr>
            <a:xfrm>
              <a:off x="1028700" y="1133475"/>
              <a:ext cx="8168199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60"/>
                </a:lnSpc>
              </a:pPr>
              <a:r>
                <a:rPr lang="en-US" sz="7200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SDN-enabled F-FDN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419B0AC-A75F-96DB-9EE2-797C38446E13}"/>
                </a:ext>
              </a:extLst>
            </p:cNvPr>
            <p:cNvSpPr txBox="1"/>
            <p:nvPr/>
          </p:nvSpPr>
          <p:spPr>
            <a:xfrm>
              <a:off x="990600" y="2175713"/>
              <a:ext cx="2960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7726D"/>
                  </a:solidFill>
                </a:rPr>
                <a:t>Details of video streaming</a:t>
              </a:r>
              <a:endParaRPr lang="zh-CN" altLang="en-US" sz="2000" b="1" dirty="0">
                <a:solidFill>
                  <a:srgbClr val="17726D"/>
                </a:solidFill>
              </a:endParaRPr>
            </a:p>
          </p:txBody>
        </p:sp>
      </p:grpSp>
      <p:pic>
        <p:nvPicPr>
          <p:cNvPr id="6" name="Picture 8">
            <a:extLst>
              <a:ext uri="{FF2B5EF4-FFF2-40B4-BE49-F238E27FC236}">
                <a16:creationId xmlns:a16="http://schemas.microsoft.com/office/drawing/2014/main" id="{360A7944-1AD5-2CF2-6455-3FE5448EE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007913" y="224957"/>
            <a:ext cx="2845590" cy="1293607"/>
          </a:xfrm>
          <a:prstGeom prst="rect">
            <a:avLst/>
          </a:prstGeom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613493A4-635B-3D40-1828-A543EB6DEE81}"/>
              </a:ext>
            </a:extLst>
          </p:cNvPr>
          <p:cNvGrpSpPr/>
          <p:nvPr/>
        </p:nvGrpSpPr>
        <p:grpSpPr>
          <a:xfrm>
            <a:off x="0" y="8732361"/>
            <a:ext cx="18288000" cy="1554639"/>
            <a:chOff x="0" y="0"/>
            <a:chExt cx="4816593" cy="409452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1C7B79C4-D6DE-C704-F308-411F0AECDE6B}"/>
                </a:ext>
              </a:extLst>
            </p:cNvPr>
            <p:cNvSpPr/>
            <p:nvPr/>
          </p:nvSpPr>
          <p:spPr>
            <a:xfrm>
              <a:off x="0" y="0"/>
              <a:ext cx="4816592" cy="409452"/>
            </a:xfrm>
            <a:custGeom>
              <a:avLst/>
              <a:gdLst/>
              <a:ahLst/>
              <a:cxnLst/>
              <a:rect l="l" t="t" r="r" b="b"/>
              <a:pathLst>
                <a:path w="4816592" h="409452">
                  <a:moveTo>
                    <a:pt x="0" y="0"/>
                  </a:moveTo>
                  <a:lnTo>
                    <a:pt x="4816592" y="0"/>
                  </a:lnTo>
                  <a:lnTo>
                    <a:pt x="4816592" y="409452"/>
                  </a:lnTo>
                  <a:lnTo>
                    <a:pt x="0" y="409452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048FE14E-8B68-46F8-33EE-4D4DB61DA086}"/>
                </a:ext>
              </a:extLst>
            </p:cNvPr>
            <p:cNvSpPr txBox="1"/>
            <p:nvPr/>
          </p:nvSpPr>
          <p:spPr>
            <a:xfrm>
              <a:off x="0" y="-47625"/>
              <a:ext cx="4816593" cy="45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2CA6FEC1-4216-D1C1-2478-EE94BE4FF810}"/>
              </a:ext>
            </a:extLst>
          </p:cNvPr>
          <p:cNvGrpSpPr/>
          <p:nvPr/>
        </p:nvGrpSpPr>
        <p:grpSpPr>
          <a:xfrm>
            <a:off x="15240000" y="9310683"/>
            <a:ext cx="3421682" cy="3421682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0A70966-B47A-E889-C7B6-653845F99C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2DC9DFF-EA42-6E79-9488-FDDB818F8F7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4" name="TextBox 6">
            <a:extLst>
              <a:ext uri="{FF2B5EF4-FFF2-40B4-BE49-F238E27FC236}">
                <a16:creationId xmlns:a16="http://schemas.microsoft.com/office/drawing/2014/main" id="{46EB03A4-72A7-5C7E-8137-86E31EFB5A86}"/>
              </a:ext>
            </a:extLst>
          </p:cNvPr>
          <p:cNvSpPr txBox="1"/>
          <p:nvPr/>
        </p:nvSpPr>
        <p:spPr>
          <a:xfrm>
            <a:off x="1028700" y="2752652"/>
            <a:ext cx="13525500" cy="2448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Video stream processing sequence</a:t>
            </a:r>
          </a:p>
          <a:p>
            <a:pPr marL="800100" lvl="1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Server : encode (ex. H264, H265, </a:t>
            </a:r>
            <a:r>
              <a:rPr lang="en-US" sz="2199" spc="8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etc</a:t>
            </a: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 </a:t>
            </a: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Wingdings" panose="05000000000000000000" pitchFamily="2" charset="2"/>
              </a:rPr>
              <a:t> send (ex. RTP, QUIC, </a:t>
            </a:r>
            <a:r>
              <a:rPr lang="en-US" sz="2199" spc="87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Wingdings" panose="05000000000000000000" pitchFamily="2" charset="2"/>
              </a:rPr>
              <a:t>etc</a:t>
            </a: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Wingdings" panose="05000000000000000000" pitchFamily="2" charset="2"/>
              </a:rPr>
              <a:t>)</a:t>
            </a:r>
          </a:p>
          <a:p>
            <a:pPr marL="800100" lvl="1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Wingdings" panose="05000000000000000000" pitchFamily="2" charset="2"/>
              </a:rPr>
              <a:t>Client : receive  decode (corresponds to the encode method)  assemble data packets</a:t>
            </a:r>
          </a:p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Wingdings" panose="05000000000000000000" pitchFamily="2" charset="2"/>
              </a:rPr>
              <a:t>Video stream control</a:t>
            </a:r>
          </a:p>
          <a:p>
            <a:pPr marL="800100" lvl="1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Wingdings" panose="05000000000000000000" pitchFamily="2" charset="2"/>
              </a:rPr>
              <a:t>Client clicks play, pause, next episode, etc. (ex. RTSP)</a:t>
            </a:r>
            <a:endParaRPr lang="en-US" sz="2199" spc="87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84960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8F8E7-1E04-7262-39C3-9C91DC2C2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D17E0DA-B977-9D09-7708-FD522179198C}"/>
              </a:ext>
            </a:extLst>
          </p:cNvPr>
          <p:cNvGrpSpPr/>
          <p:nvPr/>
        </p:nvGrpSpPr>
        <p:grpSpPr>
          <a:xfrm>
            <a:off x="0" y="8732361"/>
            <a:ext cx="18288000" cy="1554639"/>
            <a:chOff x="0" y="0"/>
            <a:chExt cx="4816593" cy="409452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548C46D4-3B05-C019-419B-587456C522C7}"/>
                </a:ext>
              </a:extLst>
            </p:cNvPr>
            <p:cNvSpPr/>
            <p:nvPr/>
          </p:nvSpPr>
          <p:spPr>
            <a:xfrm>
              <a:off x="0" y="0"/>
              <a:ext cx="4816592" cy="409452"/>
            </a:xfrm>
            <a:custGeom>
              <a:avLst/>
              <a:gdLst/>
              <a:ahLst/>
              <a:cxnLst/>
              <a:rect l="l" t="t" r="r" b="b"/>
              <a:pathLst>
                <a:path w="4816592" h="409452">
                  <a:moveTo>
                    <a:pt x="0" y="0"/>
                  </a:moveTo>
                  <a:lnTo>
                    <a:pt x="4816592" y="0"/>
                  </a:lnTo>
                  <a:lnTo>
                    <a:pt x="4816592" y="409452"/>
                  </a:lnTo>
                  <a:lnTo>
                    <a:pt x="0" y="409452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D54EA44-A811-25C5-0FD4-0952D4FAE0D9}"/>
                </a:ext>
              </a:extLst>
            </p:cNvPr>
            <p:cNvSpPr txBox="1"/>
            <p:nvPr/>
          </p:nvSpPr>
          <p:spPr>
            <a:xfrm>
              <a:off x="0" y="-47625"/>
              <a:ext cx="4816593" cy="45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72556C3F-D1E3-DCF8-003E-A547C301F7EF}"/>
              </a:ext>
            </a:extLst>
          </p:cNvPr>
          <p:cNvGrpSpPr/>
          <p:nvPr/>
        </p:nvGrpSpPr>
        <p:grpSpPr>
          <a:xfrm>
            <a:off x="15240000" y="9310683"/>
            <a:ext cx="3421682" cy="3421682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FF29339-EDE5-C165-9CBB-4A93D6EF9C6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FCA6845F-185A-B5E4-2C0B-E6239968FA2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A03EE71-BFDC-CD63-E6DA-9CBCCA2891AD}"/>
              </a:ext>
            </a:extLst>
          </p:cNvPr>
          <p:cNvGrpSpPr/>
          <p:nvPr/>
        </p:nvGrpSpPr>
        <p:grpSpPr>
          <a:xfrm>
            <a:off x="990600" y="1133475"/>
            <a:ext cx="8206299" cy="1442348"/>
            <a:chOff x="990600" y="1133475"/>
            <a:chExt cx="8206299" cy="1442348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14F9330B-9ADA-289B-A8FE-D0DF88AF7A53}"/>
                </a:ext>
              </a:extLst>
            </p:cNvPr>
            <p:cNvSpPr/>
            <p:nvPr/>
          </p:nvSpPr>
          <p:spPr>
            <a:xfrm flipV="1">
              <a:off x="1028766" y="2095500"/>
              <a:ext cx="4351856" cy="0"/>
            </a:xfrm>
            <a:prstGeom prst="line">
              <a:avLst/>
            </a:prstGeom>
            <a:ln w="76200" cap="flat">
              <a:solidFill>
                <a:srgbClr val="EAE4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FCE17ED-42D7-0090-D959-E67D45B8A8B4}"/>
                </a:ext>
              </a:extLst>
            </p:cNvPr>
            <p:cNvSpPr txBox="1"/>
            <p:nvPr/>
          </p:nvSpPr>
          <p:spPr>
            <a:xfrm>
              <a:off x="1028700" y="1133475"/>
              <a:ext cx="8168199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60"/>
                </a:lnSpc>
              </a:pPr>
              <a:r>
                <a:rPr lang="en-US" sz="7200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SDN-enabled F-FDN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E78FEBE-0FCF-0FF2-3323-C744EAA032C3}"/>
                </a:ext>
              </a:extLst>
            </p:cNvPr>
            <p:cNvSpPr txBox="1"/>
            <p:nvPr/>
          </p:nvSpPr>
          <p:spPr>
            <a:xfrm>
              <a:off x="990600" y="2175713"/>
              <a:ext cx="14369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7726D"/>
                  </a:solidFill>
                </a:rPr>
                <a:t>Global view</a:t>
              </a:r>
              <a:endParaRPr lang="zh-CN" altLang="en-US" sz="2000" b="1" dirty="0">
                <a:solidFill>
                  <a:srgbClr val="17726D"/>
                </a:solidFill>
              </a:endParaRPr>
            </a:p>
          </p:txBody>
        </p:sp>
      </p:grpSp>
      <p:pic>
        <p:nvPicPr>
          <p:cNvPr id="20" name="Picture 8">
            <a:extLst>
              <a:ext uri="{FF2B5EF4-FFF2-40B4-BE49-F238E27FC236}">
                <a16:creationId xmlns:a16="http://schemas.microsoft.com/office/drawing/2014/main" id="{60C45846-CA81-CD19-1473-9C3D9B54BF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007913" y="224957"/>
            <a:ext cx="2845590" cy="12936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26E84B-B61B-3354-6409-590B2158D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69" y="1452933"/>
            <a:ext cx="15838460" cy="73811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A3E4137-7859-AE29-D204-2C670A8C2938}"/>
              </a:ext>
            </a:extLst>
          </p:cNvPr>
          <p:cNvSpPr txBox="1"/>
          <p:nvPr/>
        </p:nvSpPr>
        <p:spPr>
          <a:xfrm rot="21051430">
            <a:off x="6259775" y="4682077"/>
            <a:ext cx="3213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17726D"/>
                </a:solidFill>
              </a:rPr>
              <a:t>Submarine fiber optic cables</a:t>
            </a:r>
            <a:endParaRPr lang="zh-CN" altLang="en-US" sz="2000" b="1" dirty="0">
              <a:solidFill>
                <a:srgbClr val="17726D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265C6E-D13D-5C3E-8842-D82DD14DF1E9}"/>
              </a:ext>
            </a:extLst>
          </p:cNvPr>
          <p:cNvSpPr txBox="1"/>
          <p:nvPr/>
        </p:nvSpPr>
        <p:spPr>
          <a:xfrm>
            <a:off x="0" y="9886495"/>
            <a:ext cx="795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Outline France and America map downloaded from https://www.istockphoto.com/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4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6800" y="1028700"/>
            <a:ext cx="0" cy="108966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264945" y="1133475"/>
            <a:ext cx="7158103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NEXT WEEK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66" y="2206558"/>
            <a:ext cx="16230534" cy="303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483" lvl="1" indent="-334242" algn="just">
              <a:lnSpc>
                <a:spcPts val="5449"/>
              </a:lnSpc>
              <a:buFont typeface="Arial"/>
              <a:buChar char="•"/>
            </a:pPr>
            <a:r>
              <a:rPr lang="en-US" sz="3096" spc="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Complete the solution</a:t>
            </a:r>
          </a:p>
          <a:p>
            <a:pPr marL="668483" lvl="1" indent="-334242" algn="just">
              <a:lnSpc>
                <a:spcPts val="5449"/>
              </a:lnSpc>
              <a:buFont typeface="Arial"/>
              <a:buChar char="•"/>
            </a:pPr>
            <a:r>
              <a:rPr lang="en-US" sz="3096" spc="12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Write the state of art and the survey</a:t>
            </a:r>
          </a:p>
          <a:p>
            <a:pPr algn="just">
              <a:lnSpc>
                <a:spcPts val="4417"/>
              </a:lnSpc>
            </a:pPr>
            <a:endParaRPr lang="en-US" sz="3096" spc="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417"/>
              </a:lnSpc>
            </a:pPr>
            <a:endParaRPr lang="en-US" sz="3096" spc="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ts val="4417"/>
              </a:lnSpc>
            </a:pPr>
            <a:endParaRPr lang="en-US" sz="3096" spc="12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8732361"/>
            <a:ext cx="18288000" cy="1554639"/>
            <a:chOff x="0" y="0"/>
            <a:chExt cx="4816593" cy="4094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409452"/>
            </a:xfrm>
            <a:custGeom>
              <a:avLst/>
              <a:gdLst/>
              <a:ahLst/>
              <a:cxnLst/>
              <a:rect l="l" t="t" r="r" b="b"/>
              <a:pathLst>
                <a:path w="4816592" h="409452">
                  <a:moveTo>
                    <a:pt x="0" y="0"/>
                  </a:moveTo>
                  <a:lnTo>
                    <a:pt x="4816592" y="0"/>
                  </a:lnTo>
                  <a:lnTo>
                    <a:pt x="4816592" y="409452"/>
                  </a:lnTo>
                  <a:lnTo>
                    <a:pt x="0" y="409452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45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2CB63230-22E5-8110-708B-99EFD258A60F}"/>
              </a:ext>
            </a:extLst>
          </p:cNvPr>
          <p:cNvGrpSpPr/>
          <p:nvPr/>
        </p:nvGrpSpPr>
        <p:grpSpPr>
          <a:xfrm>
            <a:off x="15240000" y="9310683"/>
            <a:ext cx="3421682" cy="3421682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3147378-4581-5087-4693-6E723CA41F1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CB2F22E6-A369-FF35-1E21-CB3C5B8A181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81BD51D7-0BC3-5085-652B-6A71B2480D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007913" y="224957"/>
            <a:ext cx="2845590" cy="12936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98501" y="4663928"/>
            <a:ext cx="2660799" cy="26607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9368" b="20572"/>
          <a:stretch>
            <a:fillRect/>
          </a:stretch>
        </p:blipFill>
        <p:spPr>
          <a:xfrm>
            <a:off x="7155035" y="330456"/>
            <a:ext cx="10461228" cy="4090925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844489" y="5634070"/>
            <a:ext cx="969409" cy="986123"/>
            <a:chOff x="0" y="0"/>
            <a:chExt cx="812800" cy="8268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4489" y="7059757"/>
            <a:ext cx="969409" cy="986123"/>
            <a:chOff x="0" y="0"/>
            <a:chExt cx="812800" cy="8268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4489" y="8485444"/>
            <a:ext cx="969409" cy="986123"/>
            <a:chOff x="0" y="0"/>
            <a:chExt cx="812800" cy="8268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/>
          <p:nvPr/>
        </p:nvSpPr>
        <p:spPr>
          <a:xfrm>
            <a:off x="13807273" y="905075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844489" y="826748"/>
            <a:ext cx="7158103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72045" y="5893349"/>
            <a:ext cx="3614553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Traditional Model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72045" y="7319036"/>
            <a:ext cx="3614553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F-FDN Model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72045" y="8744723"/>
            <a:ext cx="3614553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SDN-enabled F-FDN Model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539609" y="9057649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Project R&amp;D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5686597" y="5634070"/>
            <a:ext cx="969409" cy="986123"/>
            <a:chOff x="0" y="0"/>
            <a:chExt cx="812800" cy="82681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914152" y="5893349"/>
            <a:ext cx="3614553" cy="4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Next week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32361"/>
            <a:ext cx="18288000" cy="1554639"/>
            <a:chOff x="0" y="0"/>
            <a:chExt cx="4816593" cy="409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09452"/>
            </a:xfrm>
            <a:custGeom>
              <a:avLst/>
              <a:gdLst/>
              <a:ahLst/>
              <a:cxnLst/>
              <a:rect l="l" t="t" r="r" b="b"/>
              <a:pathLst>
                <a:path w="4816592" h="409452">
                  <a:moveTo>
                    <a:pt x="0" y="0"/>
                  </a:moveTo>
                  <a:lnTo>
                    <a:pt x="4816592" y="0"/>
                  </a:lnTo>
                  <a:lnTo>
                    <a:pt x="4816592" y="409452"/>
                  </a:lnTo>
                  <a:lnTo>
                    <a:pt x="0" y="409452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5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66" y="2156460"/>
            <a:ext cx="4351856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5240000" y="9310683"/>
            <a:ext cx="3421682" cy="34216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133475"/>
            <a:ext cx="816819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Traditional Model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CEB6648-CE7F-7B91-BDD7-52D821D1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699" y="3427461"/>
            <a:ext cx="10820400" cy="285953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421EFC-BBEC-E144-39E4-1ED7AFFAB9B2}"/>
              </a:ext>
            </a:extLst>
          </p:cNvPr>
          <p:cNvSpPr txBox="1"/>
          <p:nvPr/>
        </p:nvSpPr>
        <p:spPr>
          <a:xfrm>
            <a:off x="0" y="9886495"/>
            <a:ext cx="710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Image downloaded from https://www.britannica.com/science/world-map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7AF68CA-0AE5-BF16-6EA1-ED0B260A6BAC}"/>
              </a:ext>
            </a:extLst>
          </p:cNvPr>
          <p:cNvGrpSpPr/>
          <p:nvPr/>
        </p:nvGrpSpPr>
        <p:grpSpPr>
          <a:xfrm>
            <a:off x="3177689" y="2593063"/>
            <a:ext cx="11932618" cy="5966309"/>
            <a:chOff x="2895600" y="2494813"/>
            <a:chExt cx="11932618" cy="596630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098255E-36E4-93BE-2D65-D059C588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2494813"/>
              <a:ext cx="11932618" cy="596630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5CBDF8A-31E6-99B0-63D2-C60FF45F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8561" y="3262781"/>
              <a:ext cx="1063123" cy="96267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F28E60D-6E45-5CF4-EB8E-83F7FABCD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3686318"/>
              <a:ext cx="733974" cy="1109496"/>
            </a:xfrm>
            <a:prstGeom prst="rect">
              <a:avLst/>
            </a:prstGeom>
          </p:spPr>
        </p:pic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E952396-617F-3C9A-49E0-0FEC933FE95C}"/>
                </a:ext>
              </a:extLst>
            </p:cNvPr>
            <p:cNvCxnSpPr>
              <a:stCxn id="21" idx="1"/>
              <a:endCxn id="23" idx="3"/>
            </p:cNvCxnSpPr>
            <p:nvPr/>
          </p:nvCxnSpPr>
          <p:spPr>
            <a:xfrm flipH="1">
              <a:off x="6525174" y="3744116"/>
              <a:ext cx="1623387" cy="496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95DED8A-FE0B-76E6-9CB3-71700852B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3629" y="3924300"/>
              <a:ext cx="1574932" cy="49759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32361"/>
            <a:ext cx="18288000" cy="1554639"/>
            <a:chOff x="0" y="0"/>
            <a:chExt cx="4816593" cy="409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09452"/>
            </a:xfrm>
            <a:custGeom>
              <a:avLst/>
              <a:gdLst/>
              <a:ahLst/>
              <a:cxnLst/>
              <a:rect l="l" t="t" r="r" b="b"/>
              <a:pathLst>
                <a:path w="4816592" h="409452">
                  <a:moveTo>
                    <a:pt x="0" y="0"/>
                  </a:moveTo>
                  <a:lnTo>
                    <a:pt x="4816592" y="0"/>
                  </a:lnTo>
                  <a:lnTo>
                    <a:pt x="4816592" y="409452"/>
                  </a:lnTo>
                  <a:lnTo>
                    <a:pt x="0" y="409452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5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2202392"/>
            <a:ext cx="16230534" cy="166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7"/>
              </a:lnSpc>
            </a:pPr>
            <a:endParaRPr lang="en-US" sz="3496" spc="13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417"/>
              </a:lnSpc>
            </a:pPr>
            <a:endParaRPr lang="en-US" sz="3496" spc="13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ts val="4417"/>
              </a:lnSpc>
            </a:pPr>
            <a:endParaRPr lang="en-US" sz="3496" spc="13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2E0896C-D419-2F9F-2E8F-8CD09BE1EFF6}"/>
              </a:ext>
            </a:extLst>
          </p:cNvPr>
          <p:cNvGrpSpPr/>
          <p:nvPr/>
        </p:nvGrpSpPr>
        <p:grpSpPr>
          <a:xfrm>
            <a:off x="15240000" y="9310683"/>
            <a:ext cx="3421682" cy="3421682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5C2A988-136B-13AD-F441-8FDFD46AC5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B07C5F10-EA4D-005A-901F-FDBBC489200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D13230B-0E1B-F1DD-28D9-C7059C48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039138"/>
            <a:ext cx="7847619" cy="53047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7622C5-6F1B-D946-886F-31C18AA7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319" y="3007024"/>
            <a:ext cx="8647717" cy="53368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7E1E57B-4895-A2D1-BF39-48DD90C58197}"/>
              </a:ext>
            </a:extLst>
          </p:cNvPr>
          <p:cNvSpPr txBox="1"/>
          <p:nvPr/>
        </p:nvSpPr>
        <p:spPr>
          <a:xfrm>
            <a:off x="0" y="9886495"/>
            <a:ext cx="935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Images from F-FDN: Federation of Fog Computing Systems for Low Latency Video Streaming, 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4536D84-C5FF-D4CF-F328-CF205A3E68F0}"/>
              </a:ext>
            </a:extLst>
          </p:cNvPr>
          <p:cNvGrpSpPr/>
          <p:nvPr/>
        </p:nvGrpSpPr>
        <p:grpSpPr>
          <a:xfrm>
            <a:off x="990600" y="1133475"/>
            <a:ext cx="8206299" cy="1442348"/>
            <a:chOff x="990600" y="1133475"/>
            <a:chExt cx="8206299" cy="1442348"/>
          </a:xfrm>
        </p:grpSpPr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95E12163-A3E9-50F7-94F4-8FDB59B99C52}"/>
                </a:ext>
              </a:extLst>
            </p:cNvPr>
            <p:cNvSpPr/>
            <p:nvPr/>
          </p:nvSpPr>
          <p:spPr>
            <a:xfrm flipV="1">
              <a:off x="1028766" y="2095500"/>
              <a:ext cx="4351856" cy="0"/>
            </a:xfrm>
            <a:prstGeom prst="line">
              <a:avLst/>
            </a:prstGeom>
            <a:ln w="76200" cap="flat">
              <a:solidFill>
                <a:srgbClr val="EAE4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C850BAD3-E038-5986-34C2-9EBDDAEFB041}"/>
                </a:ext>
              </a:extLst>
            </p:cNvPr>
            <p:cNvSpPr txBox="1"/>
            <p:nvPr/>
          </p:nvSpPr>
          <p:spPr>
            <a:xfrm>
              <a:off x="1028700" y="1133475"/>
              <a:ext cx="8168199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60"/>
                </a:lnSpc>
              </a:pPr>
              <a:r>
                <a:rPr lang="en-US" sz="7200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F-FDN Model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CB05F20-5327-22F0-D0D6-7C52FDC33D1A}"/>
                </a:ext>
              </a:extLst>
            </p:cNvPr>
            <p:cNvSpPr txBox="1"/>
            <p:nvPr/>
          </p:nvSpPr>
          <p:spPr>
            <a:xfrm>
              <a:off x="990600" y="2175713"/>
              <a:ext cx="3684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7726D"/>
                  </a:solidFill>
                </a:rPr>
                <a:t>Federation Fog Delivery Network</a:t>
              </a:r>
              <a:endParaRPr lang="zh-CN" altLang="en-US" sz="2000" b="1" dirty="0">
                <a:solidFill>
                  <a:srgbClr val="17726D"/>
                </a:solidFill>
              </a:endParaRPr>
            </a:p>
          </p:txBody>
        </p:sp>
      </p:grpSp>
      <p:pic>
        <p:nvPicPr>
          <p:cNvPr id="21" name="Picture 8">
            <a:extLst>
              <a:ext uri="{FF2B5EF4-FFF2-40B4-BE49-F238E27FC236}">
                <a16:creationId xmlns:a16="http://schemas.microsoft.com/office/drawing/2014/main" id="{282D0DBD-1BB9-0A51-A50C-570F48448E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007913" y="224957"/>
            <a:ext cx="2845590" cy="12936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2628900"/>
            <a:ext cx="11010900" cy="4497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 = Edge Server</a:t>
            </a:r>
          </a:p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SDN controller has knowledges about the location of all video frames(1080p, 4K, 480p, 720p), we can name it as Video Information Base(VIB).</a:t>
            </a:r>
          </a:p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 example, the controller knows the 5th frame(1080p) of the film “</a:t>
            </a: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</a:rPr>
              <a:t>The Fast And The Furious 8</a:t>
            </a: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” is stocked in ES1.</a:t>
            </a:r>
          </a:p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data structure for presenting VIB is still up for debate.</a:t>
            </a:r>
          </a:p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endParaRPr lang="en-US" sz="2199" b="1" spc="87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just">
              <a:lnSpc>
                <a:spcPts val="4417"/>
              </a:lnSpc>
            </a:pPr>
            <a:endParaRPr lang="en-US" sz="2199" b="1" spc="87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76D46CA-93E1-F07C-F66E-0D4F3D90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6365622"/>
            <a:ext cx="2095500" cy="2095500"/>
          </a:xfrm>
          <a:prstGeom prst="rect">
            <a:avLst/>
          </a:prstGeom>
        </p:spPr>
      </p:pic>
      <p:grpSp>
        <p:nvGrpSpPr>
          <p:cNvPr id="16" name="Group 2">
            <a:extLst>
              <a:ext uri="{FF2B5EF4-FFF2-40B4-BE49-F238E27FC236}">
                <a16:creationId xmlns:a16="http://schemas.microsoft.com/office/drawing/2014/main" id="{A5349E87-10B8-EC7D-432E-975EE31ECCDE}"/>
              </a:ext>
            </a:extLst>
          </p:cNvPr>
          <p:cNvGrpSpPr/>
          <p:nvPr/>
        </p:nvGrpSpPr>
        <p:grpSpPr>
          <a:xfrm>
            <a:off x="0" y="8732361"/>
            <a:ext cx="18288000" cy="1554639"/>
            <a:chOff x="0" y="0"/>
            <a:chExt cx="4816593" cy="409452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BD9309A9-C2DD-4688-61D6-D270955EE60F}"/>
                </a:ext>
              </a:extLst>
            </p:cNvPr>
            <p:cNvSpPr/>
            <p:nvPr/>
          </p:nvSpPr>
          <p:spPr>
            <a:xfrm>
              <a:off x="0" y="0"/>
              <a:ext cx="4816592" cy="409452"/>
            </a:xfrm>
            <a:custGeom>
              <a:avLst/>
              <a:gdLst/>
              <a:ahLst/>
              <a:cxnLst/>
              <a:rect l="l" t="t" r="r" b="b"/>
              <a:pathLst>
                <a:path w="4816592" h="409452">
                  <a:moveTo>
                    <a:pt x="0" y="0"/>
                  </a:moveTo>
                  <a:lnTo>
                    <a:pt x="4816592" y="0"/>
                  </a:lnTo>
                  <a:lnTo>
                    <a:pt x="4816592" y="409452"/>
                  </a:lnTo>
                  <a:lnTo>
                    <a:pt x="0" y="409452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9C207BF3-34E0-7289-7A89-220D5C90E4A2}"/>
                </a:ext>
              </a:extLst>
            </p:cNvPr>
            <p:cNvSpPr txBox="1"/>
            <p:nvPr/>
          </p:nvSpPr>
          <p:spPr>
            <a:xfrm>
              <a:off x="0" y="-47625"/>
              <a:ext cx="4816593" cy="45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9" name="Group 6">
            <a:extLst>
              <a:ext uri="{FF2B5EF4-FFF2-40B4-BE49-F238E27FC236}">
                <a16:creationId xmlns:a16="http://schemas.microsoft.com/office/drawing/2014/main" id="{62736DE3-2BE8-8CAF-BD65-54FD19A2A3E5}"/>
              </a:ext>
            </a:extLst>
          </p:cNvPr>
          <p:cNvGrpSpPr/>
          <p:nvPr/>
        </p:nvGrpSpPr>
        <p:grpSpPr>
          <a:xfrm>
            <a:off x="15240000" y="9310683"/>
            <a:ext cx="3421682" cy="3421682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E97D9D7-4986-45A8-1DBC-2C207A4AC3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67B6FB7C-9321-0AA8-2D86-41D23058603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0197BA15-FC2E-2362-2EAD-795E857E5C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744" y="2725534"/>
            <a:ext cx="6156252" cy="6156252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0EF68450-FA60-0E78-43B6-1577011B36B8}"/>
              </a:ext>
            </a:extLst>
          </p:cNvPr>
          <p:cNvGrpSpPr/>
          <p:nvPr/>
        </p:nvGrpSpPr>
        <p:grpSpPr>
          <a:xfrm>
            <a:off x="990600" y="1133475"/>
            <a:ext cx="8206299" cy="1442348"/>
            <a:chOff x="990600" y="1133475"/>
            <a:chExt cx="8206299" cy="1442348"/>
          </a:xfrm>
        </p:grpSpPr>
        <p:sp>
          <p:nvSpPr>
            <p:cNvPr id="25" name="AutoShape 2">
              <a:extLst>
                <a:ext uri="{FF2B5EF4-FFF2-40B4-BE49-F238E27FC236}">
                  <a16:creationId xmlns:a16="http://schemas.microsoft.com/office/drawing/2014/main" id="{B3E18011-5FE7-E79B-59DE-9DA4F38D06B3}"/>
                </a:ext>
              </a:extLst>
            </p:cNvPr>
            <p:cNvSpPr/>
            <p:nvPr/>
          </p:nvSpPr>
          <p:spPr>
            <a:xfrm flipV="1">
              <a:off x="1028766" y="2095500"/>
              <a:ext cx="4351856" cy="0"/>
            </a:xfrm>
            <a:prstGeom prst="line">
              <a:avLst/>
            </a:prstGeom>
            <a:ln w="76200" cap="flat">
              <a:solidFill>
                <a:srgbClr val="EAE4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6D5716C7-0F0C-084F-F713-9AB550A10F48}"/>
                </a:ext>
              </a:extLst>
            </p:cNvPr>
            <p:cNvSpPr txBox="1"/>
            <p:nvPr/>
          </p:nvSpPr>
          <p:spPr>
            <a:xfrm>
              <a:off x="1028700" y="1133475"/>
              <a:ext cx="8168199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60"/>
                </a:lnSpc>
              </a:pPr>
              <a:r>
                <a:rPr lang="en-US" sz="7200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SDN-enabled F-FDN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CF7F59A-3094-17D9-9F52-B11C96244202}"/>
                </a:ext>
              </a:extLst>
            </p:cNvPr>
            <p:cNvSpPr txBox="1"/>
            <p:nvPr/>
          </p:nvSpPr>
          <p:spPr>
            <a:xfrm>
              <a:off x="990600" y="2175713"/>
              <a:ext cx="3598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7726D"/>
                  </a:solidFill>
                </a:rPr>
                <a:t>Details of the proposed solution</a:t>
              </a:r>
              <a:endParaRPr lang="zh-CN" altLang="en-US" sz="2000" b="1" dirty="0">
                <a:solidFill>
                  <a:srgbClr val="17726D"/>
                </a:solidFill>
              </a:endParaRPr>
            </a:p>
          </p:txBody>
        </p:sp>
      </p:grpSp>
      <p:pic>
        <p:nvPicPr>
          <p:cNvPr id="28" name="Picture 8">
            <a:extLst>
              <a:ext uri="{FF2B5EF4-FFF2-40B4-BE49-F238E27FC236}">
                <a16:creationId xmlns:a16="http://schemas.microsoft.com/office/drawing/2014/main" id="{0B445957-5BF8-5241-0B44-973AEEF8931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007913" y="224957"/>
            <a:ext cx="2845590" cy="12936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DD1F749-65E9-11D2-07C1-DC3B5B9435B4}"/>
              </a:ext>
            </a:extLst>
          </p:cNvPr>
          <p:cNvSpPr txBox="1"/>
          <p:nvPr/>
        </p:nvSpPr>
        <p:spPr>
          <a:xfrm>
            <a:off x="0" y="9886495"/>
            <a:ext cx="672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Outline France map downloaded from https://www.istockphoto.com/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BD2A02-E341-7607-7B7D-126E6BB92482}"/>
              </a:ext>
            </a:extLst>
          </p:cNvPr>
          <p:cNvSpPr txBox="1"/>
          <p:nvPr/>
        </p:nvSpPr>
        <p:spPr>
          <a:xfrm>
            <a:off x="4744616" y="6421407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segments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FEA19-178C-5D72-20DC-4B1DF2898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A43E47E-83B5-3C21-DF90-61A059F83C14}"/>
              </a:ext>
            </a:extLst>
          </p:cNvPr>
          <p:cNvSpPr txBox="1"/>
          <p:nvPr/>
        </p:nvSpPr>
        <p:spPr>
          <a:xfrm>
            <a:off x="1028700" y="2752652"/>
            <a:ext cx="10706100" cy="5949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When A local FDN does not find the next video frame, it asks SDN controller, </a:t>
            </a:r>
            <a:r>
              <a:rPr lang="en-US" altLang="zh-CN" sz="2199" b="1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SDN controller searches relevant information in VIB</a:t>
            </a: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marL="800100" lvl="1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Prioritize the search starting from FDNs </a:t>
            </a:r>
            <a:r>
              <a:rPr lang="en-US" sz="2199" b="1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 the local vicinity and then searching to a larger area</a:t>
            </a: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For example, it will asks first to ES4 instead of ES3.</a:t>
            </a:r>
          </a:p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local FDN asks to the FDN who has the next frame to return the next frame. </a:t>
            </a:r>
            <a:r>
              <a:rPr lang="en-US" sz="2199" b="1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Once the local FDN received it, caches it. It</a:t>
            </a:r>
            <a:r>
              <a:rPr lang="zh-CN" altLang="en-US" sz="2199" b="1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altLang="zh-CN" sz="2199" b="1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will</a:t>
            </a:r>
            <a:r>
              <a:rPr lang="zh-CN" altLang="en-US" sz="2199" b="1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altLang="zh-CN" sz="2199" b="1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return this cache to client directly.</a:t>
            </a:r>
            <a:endParaRPr lang="en-US" sz="2199" b="1" spc="87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If the local FDN has the frame, but it is not conformed to the asked quality of frame, it processes the quality of frame, for example from 4K to 720p.</a:t>
            </a:r>
          </a:p>
          <a:p>
            <a:pPr algn="just">
              <a:lnSpc>
                <a:spcPts val="3871"/>
              </a:lnSpc>
            </a:pPr>
            <a:endParaRPr lang="en-US" sz="2199" spc="87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BAAA79-CFA2-8CB7-470B-36EDF0735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2019300"/>
            <a:ext cx="6819900" cy="6819900"/>
          </a:xfrm>
          <a:prstGeom prst="rect">
            <a:avLst/>
          </a:prstGeo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C18AB7DC-FB03-0678-B908-D09BE6446E9D}"/>
              </a:ext>
            </a:extLst>
          </p:cNvPr>
          <p:cNvGrpSpPr/>
          <p:nvPr/>
        </p:nvGrpSpPr>
        <p:grpSpPr>
          <a:xfrm>
            <a:off x="0" y="8732361"/>
            <a:ext cx="18288000" cy="1554639"/>
            <a:chOff x="0" y="0"/>
            <a:chExt cx="4816593" cy="409452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2311B425-C187-0215-5FF5-5B3EFAA40969}"/>
                </a:ext>
              </a:extLst>
            </p:cNvPr>
            <p:cNvSpPr/>
            <p:nvPr/>
          </p:nvSpPr>
          <p:spPr>
            <a:xfrm>
              <a:off x="0" y="0"/>
              <a:ext cx="4816592" cy="409452"/>
            </a:xfrm>
            <a:custGeom>
              <a:avLst/>
              <a:gdLst/>
              <a:ahLst/>
              <a:cxnLst/>
              <a:rect l="l" t="t" r="r" b="b"/>
              <a:pathLst>
                <a:path w="4816592" h="409452">
                  <a:moveTo>
                    <a:pt x="0" y="0"/>
                  </a:moveTo>
                  <a:lnTo>
                    <a:pt x="4816592" y="0"/>
                  </a:lnTo>
                  <a:lnTo>
                    <a:pt x="4816592" y="409452"/>
                  </a:lnTo>
                  <a:lnTo>
                    <a:pt x="0" y="409452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E8586A9F-1496-84B8-BEFE-80015FD69FCD}"/>
                </a:ext>
              </a:extLst>
            </p:cNvPr>
            <p:cNvSpPr txBox="1"/>
            <p:nvPr/>
          </p:nvSpPr>
          <p:spPr>
            <a:xfrm>
              <a:off x="0" y="-47625"/>
              <a:ext cx="4816593" cy="45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ED45E524-857A-0057-46CF-C98E0ABDBB7A}"/>
              </a:ext>
            </a:extLst>
          </p:cNvPr>
          <p:cNvGrpSpPr/>
          <p:nvPr/>
        </p:nvGrpSpPr>
        <p:grpSpPr>
          <a:xfrm>
            <a:off x="15240000" y="9310683"/>
            <a:ext cx="3421682" cy="3421682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97B1726-388F-A21B-CEDF-B50A82DF31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63B96764-6A66-58FC-FBD7-77F5A952AA7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192492D-ADC4-5BDA-156C-BD54BF38E4DE}"/>
              </a:ext>
            </a:extLst>
          </p:cNvPr>
          <p:cNvGrpSpPr/>
          <p:nvPr/>
        </p:nvGrpSpPr>
        <p:grpSpPr>
          <a:xfrm>
            <a:off x="990600" y="1133475"/>
            <a:ext cx="8206299" cy="1442348"/>
            <a:chOff x="990600" y="1133475"/>
            <a:chExt cx="8206299" cy="1442348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26D88BC0-6676-0387-F93A-D648306920C7}"/>
                </a:ext>
              </a:extLst>
            </p:cNvPr>
            <p:cNvSpPr/>
            <p:nvPr/>
          </p:nvSpPr>
          <p:spPr>
            <a:xfrm flipV="1">
              <a:off x="1028766" y="2095500"/>
              <a:ext cx="4351856" cy="0"/>
            </a:xfrm>
            <a:prstGeom prst="line">
              <a:avLst/>
            </a:prstGeom>
            <a:ln w="76200" cap="flat">
              <a:solidFill>
                <a:srgbClr val="EAE4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B90A826-9EFE-6261-B1B1-47266A0C52B2}"/>
                </a:ext>
              </a:extLst>
            </p:cNvPr>
            <p:cNvSpPr txBox="1"/>
            <p:nvPr/>
          </p:nvSpPr>
          <p:spPr>
            <a:xfrm>
              <a:off x="1028700" y="1133475"/>
              <a:ext cx="8168199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60"/>
                </a:lnSpc>
              </a:pPr>
              <a:r>
                <a:rPr lang="en-US" sz="7200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SDN-enabled F-FDN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EC34D39-B597-4708-14E8-D77FAB3E9799}"/>
                </a:ext>
              </a:extLst>
            </p:cNvPr>
            <p:cNvSpPr txBox="1"/>
            <p:nvPr/>
          </p:nvSpPr>
          <p:spPr>
            <a:xfrm>
              <a:off x="990600" y="2175713"/>
              <a:ext cx="3598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7726D"/>
                  </a:solidFill>
                </a:rPr>
                <a:t>Details of the proposed solution</a:t>
              </a:r>
              <a:endParaRPr lang="zh-CN" altLang="en-US" sz="2000" b="1" dirty="0">
                <a:solidFill>
                  <a:srgbClr val="17726D"/>
                </a:solidFill>
              </a:endParaRPr>
            </a:p>
          </p:txBody>
        </p:sp>
      </p:grpSp>
      <p:pic>
        <p:nvPicPr>
          <p:cNvPr id="20" name="Picture 8">
            <a:extLst>
              <a:ext uri="{FF2B5EF4-FFF2-40B4-BE49-F238E27FC236}">
                <a16:creationId xmlns:a16="http://schemas.microsoft.com/office/drawing/2014/main" id="{E96DA8EA-EBBA-9C8E-AA93-E4A218B8B94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007913" y="224957"/>
            <a:ext cx="2845590" cy="12936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06EC32-6CA0-EB96-C19B-45AE9722A232}"/>
              </a:ext>
            </a:extLst>
          </p:cNvPr>
          <p:cNvSpPr txBox="1"/>
          <p:nvPr/>
        </p:nvSpPr>
        <p:spPr>
          <a:xfrm>
            <a:off x="0" y="9886495"/>
            <a:ext cx="672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Outline France map downloaded from https://www.istockphoto.com/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8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280AE-9CC2-F578-CD75-FC6793439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CC4953E-1B53-3C50-DC93-B5BACB2CED50}"/>
              </a:ext>
            </a:extLst>
          </p:cNvPr>
          <p:cNvSpPr txBox="1"/>
          <p:nvPr/>
        </p:nvSpPr>
        <p:spPr>
          <a:xfrm>
            <a:off x="1028700" y="2692326"/>
            <a:ext cx="16230600" cy="306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Different regions have different cultures.</a:t>
            </a:r>
          </a:p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 is impossible for an edge server to store the vast majority of movies in the world today.</a:t>
            </a:r>
          </a:p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 a local FDN caches local popular video frames, for example the most popular videos in 2024 : “</a:t>
            </a: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</a:rPr>
              <a:t>Sous la Seine”, “The Kingdom” and Recorded video of the Olympics, etc.</a:t>
            </a:r>
            <a:endParaRPr lang="en-US" sz="2199" spc="87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4417"/>
              </a:lnSpc>
            </a:pPr>
            <a:endParaRPr lang="en-US" sz="2199" b="1" spc="87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just">
              <a:lnSpc>
                <a:spcPts val="4417"/>
              </a:lnSpc>
            </a:pPr>
            <a:endParaRPr lang="en-US" sz="2199" b="1" spc="87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6260FC5C-4A03-0F2B-C9CF-1157A18713D9}"/>
              </a:ext>
            </a:extLst>
          </p:cNvPr>
          <p:cNvGrpSpPr/>
          <p:nvPr/>
        </p:nvGrpSpPr>
        <p:grpSpPr>
          <a:xfrm>
            <a:off x="0" y="8732361"/>
            <a:ext cx="18288000" cy="1554639"/>
            <a:chOff x="0" y="0"/>
            <a:chExt cx="4816593" cy="409452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C59DE813-8DA6-69B9-7EA6-081F19AA175E}"/>
                </a:ext>
              </a:extLst>
            </p:cNvPr>
            <p:cNvSpPr/>
            <p:nvPr/>
          </p:nvSpPr>
          <p:spPr>
            <a:xfrm>
              <a:off x="0" y="0"/>
              <a:ext cx="4816592" cy="409452"/>
            </a:xfrm>
            <a:custGeom>
              <a:avLst/>
              <a:gdLst/>
              <a:ahLst/>
              <a:cxnLst/>
              <a:rect l="l" t="t" r="r" b="b"/>
              <a:pathLst>
                <a:path w="4816592" h="409452">
                  <a:moveTo>
                    <a:pt x="0" y="0"/>
                  </a:moveTo>
                  <a:lnTo>
                    <a:pt x="4816592" y="0"/>
                  </a:lnTo>
                  <a:lnTo>
                    <a:pt x="4816592" y="409452"/>
                  </a:lnTo>
                  <a:lnTo>
                    <a:pt x="0" y="409452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36C8F29A-FD72-C3DA-5480-BF08ACCE3775}"/>
                </a:ext>
              </a:extLst>
            </p:cNvPr>
            <p:cNvSpPr txBox="1"/>
            <p:nvPr/>
          </p:nvSpPr>
          <p:spPr>
            <a:xfrm>
              <a:off x="0" y="-47625"/>
              <a:ext cx="4816593" cy="45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D12B08AA-809B-83E9-8008-BD9B5164A5A3}"/>
              </a:ext>
            </a:extLst>
          </p:cNvPr>
          <p:cNvGrpSpPr/>
          <p:nvPr/>
        </p:nvGrpSpPr>
        <p:grpSpPr>
          <a:xfrm>
            <a:off x="15240000" y="9310683"/>
            <a:ext cx="3421682" cy="3421682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0443923-5486-813D-BD32-BCC898F29AE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14DFCDF5-0035-73FA-E3D0-E9998DB21B8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72C8458C-E1DA-AEAF-8321-EBFD27B24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3980211"/>
            <a:ext cx="3475003" cy="48431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B3107C6-73B6-9264-EF42-186BC9D65F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122" y="4400120"/>
            <a:ext cx="4474062" cy="44740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666E875-2E88-BA19-E7FA-D31196988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717922"/>
            <a:ext cx="2743200" cy="27432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3793C192-222D-98F4-13A3-D949C29782E9}"/>
              </a:ext>
            </a:extLst>
          </p:cNvPr>
          <p:cNvGrpSpPr/>
          <p:nvPr/>
        </p:nvGrpSpPr>
        <p:grpSpPr>
          <a:xfrm>
            <a:off x="990600" y="1133475"/>
            <a:ext cx="8206299" cy="1442348"/>
            <a:chOff x="990600" y="1133475"/>
            <a:chExt cx="8206299" cy="1442348"/>
          </a:xfrm>
        </p:grpSpPr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AEE84D00-A4C0-4ABC-84B8-2A35763A6825}"/>
                </a:ext>
              </a:extLst>
            </p:cNvPr>
            <p:cNvSpPr/>
            <p:nvPr/>
          </p:nvSpPr>
          <p:spPr>
            <a:xfrm flipV="1">
              <a:off x="1028766" y="2095500"/>
              <a:ext cx="4351856" cy="0"/>
            </a:xfrm>
            <a:prstGeom prst="line">
              <a:avLst/>
            </a:prstGeom>
            <a:ln w="76200" cap="flat">
              <a:solidFill>
                <a:srgbClr val="EAE4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E7229F33-D7F7-B594-CB08-591767D74093}"/>
                </a:ext>
              </a:extLst>
            </p:cNvPr>
            <p:cNvSpPr txBox="1"/>
            <p:nvPr/>
          </p:nvSpPr>
          <p:spPr>
            <a:xfrm>
              <a:off x="1028700" y="1133475"/>
              <a:ext cx="8168199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60"/>
                </a:lnSpc>
              </a:pPr>
              <a:r>
                <a:rPr lang="en-US" sz="7200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SDN-enabled F-FDN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7E11807-8402-43C3-338E-E7073A9F5BB4}"/>
                </a:ext>
              </a:extLst>
            </p:cNvPr>
            <p:cNvSpPr txBox="1"/>
            <p:nvPr/>
          </p:nvSpPr>
          <p:spPr>
            <a:xfrm>
              <a:off x="990600" y="2175713"/>
              <a:ext cx="3598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7726D"/>
                  </a:solidFill>
                </a:rPr>
                <a:t>Details of the proposed solution</a:t>
              </a:r>
              <a:endParaRPr lang="zh-CN" altLang="en-US" sz="2000" b="1" dirty="0">
                <a:solidFill>
                  <a:srgbClr val="17726D"/>
                </a:solidFill>
              </a:endParaRPr>
            </a:p>
          </p:txBody>
        </p:sp>
      </p:grpSp>
      <p:pic>
        <p:nvPicPr>
          <p:cNvPr id="25" name="Picture 8">
            <a:extLst>
              <a:ext uri="{FF2B5EF4-FFF2-40B4-BE49-F238E27FC236}">
                <a16:creationId xmlns:a16="http://schemas.microsoft.com/office/drawing/2014/main" id="{2B852E23-0D51-62A6-E75B-8269400BE10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007913" y="224957"/>
            <a:ext cx="2845590" cy="12936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C7C566E-11F0-CF2C-EFF8-1F965E284FC1}"/>
              </a:ext>
            </a:extLst>
          </p:cNvPr>
          <p:cNvSpPr txBox="1"/>
          <p:nvPr/>
        </p:nvSpPr>
        <p:spPr>
          <a:xfrm>
            <a:off x="0" y="9886495"/>
            <a:ext cx="772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Outline France and Japan map downloaded from https://www.istockphoto.com/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10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4BAF6-2486-7498-00A4-7178459C4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1AFA06E-B42D-A02A-B928-A938B010D1AA}"/>
              </a:ext>
            </a:extLst>
          </p:cNvPr>
          <p:cNvSpPr txBox="1"/>
          <p:nvPr/>
        </p:nvSpPr>
        <p:spPr>
          <a:xfrm>
            <a:off x="1028700" y="2752652"/>
            <a:ext cx="10706100" cy="2448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the SDN controller locates the closest ES in a same region/country?</a:t>
            </a:r>
          </a:p>
          <a:p>
            <a:pPr marL="800100" lvl="1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 envisaged idea depending on granularity.</a:t>
            </a:r>
          </a:p>
          <a:p>
            <a:pPr marL="800100" lvl="1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 introduce the same idea as OID (Object Identifier).</a:t>
            </a:r>
          </a:p>
          <a:p>
            <a:pPr marL="800100" lvl="1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Two ES in the same region/country have the same “OID”.</a:t>
            </a:r>
          </a:p>
          <a:p>
            <a:pPr marL="800100" lvl="1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ES deployed at </a:t>
            </a:r>
            <a:r>
              <a:rPr lang="fr-FR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île-de-France</a:t>
            </a: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</a:t>
            </a:r>
            <a:r>
              <a:rPr lang="zh-CN" alt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its</a:t>
            </a:r>
            <a:r>
              <a:rPr lang="zh-CN" alt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“OID” is 1.33.1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042BAE3-149B-14DC-C19D-BF37F341E136}"/>
              </a:ext>
            </a:extLst>
          </p:cNvPr>
          <p:cNvGrpSpPr/>
          <p:nvPr/>
        </p:nvGrpSpPr>
        <p:grpSpPr>
          <a:xfrm>
            <a:off x="0" y="8732361"/>
            <a:ext cx="18288000" cy="1554639"/>
            <a:chOff x="0" y="0"/>
            <a:chExt cx="4816593" cy="409452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9F0EA2BC-7281-3C15-48A0-8E15CB530472}"/>
                </a:ext>
              </a:extLst>
            </p:cNvPr>
            <p:cNvSpPr/>
            <p:nvPr/>
          </p:nvSpPr>
          <p:spPr>
            <a:xfrm>
              <a:off x="0" y="0"/>
              <a:ext cx="4816592" cy="409452"/>
            </a:xfrm>
            <a:custGeom>
              <a:avLst/>
              <a:gdLst/>
              <a:ahLst/>
              <a:cxnLst/>
              <a:rect l="l" t="t" r="r" b="b"/>
              <a:pathLst>
                <a:path w="4816592" h="409452">
                  <a:moveTo>
                    <a:pt x="0" y="0"/>
                  </a:moveTo>
                  <a:lnTo>
                    <a:pt x="4816592" y="0"/>
                  </a:lnTo>
                  <a:lnTo>
                    <a:pt x="4816592" y="409452"/>
                  </a:lnTo>
                  <a:lnTo>
                    <a:pt x="0" y="409452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73604978-B9D9-295E-E205-98BDA4D30E5F}"/>
                </a:ext>
              </a:extLst>
            </p:cNvPr>
            <p:cNvSpPr txBox="1"/>
            <p:nvPr/>
          </p:nvSpPr>
          <p:spPr>
            <a:xfrm>
              <a:off x="0" y="-47625"/>
              <a:ext cx="4816593" cy="45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7CB0AB25-6A9E-D086-835A-57E106F8407D}"/>
              </a:ext>
            </a:extLst>
          </p:cNvPr>
          <p:cNvGrpSpPr/>
          <p:nvPr/>
        </p:nvGrpSpPr>
        <p:grpSpPr>
          <a:xfrm>
            <a:off x="15240000" y="9310683"/>
            <a:ext cx="3421682" cy="3421682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A251365-D07C-C347-2979-6B3C2083FB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8D02210B-C288-3380-C624-BDF502ECBF3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A2DED09-9DD2-010E-8349-AD1FE6777665}"/>
              </a:ext>
            </a:extLst>
          </p:cNvPr>
          <p:cNvGrpSpPr/>
          <p:nvPr/>
        </p:nvGrpSpPr>
        <p:grpSpPr>
          <a:xfrm>
            <a:off x="990600" y="1133475"/>
            <a:ext cx="8206299" cy="1442348"/>
            <a:chOff x="990600" y="1133475"/>
            <a:chExt cx="8206299" cy="1442348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01032845-330B-3A92-F96F-FC68B3F8255D}"/>
                </a:ext>
              </a:extLst>
            </p:cNvPr>
            <p:cNvSpPr/>
            <p:nvPr/>
          </p:nvSpPr>
          <p:spPr>
            <a:xfrm flipV="1">
              <a:off x="1028766" y="2095500"/>
              <a:ext cx="4351856" cy="0"/>
            </a:xfrm>
            <a:prstGeom prst="line">
              <a:avLst/>
            </a:prstGeom>
            <a:ln w="76200" cap="flat">
              <a:solidFill>
                <a:srgbClr val="EAE4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02E1D5A-ED33-0A48-8A85-7B1C367F83EA}"/>
                </a:ext>
              </a:extLst>
            </p:cNvPr>
            <p:cNvSpPr txBox="1"/>
            <p:nvPr/>
          </p:nvSpPr>
          <p:spPr>
            <a:xfrm>
              <a:off x="1028700" y="1133475"/>
              <a:ext cx="8168199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60"/>
                </a:lnSpc>
              </a:pPr>
              <a:r>
                <a:rPr lang="en-US" sz="7200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SDN-enabled F-FDN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80133CA-F704-487A-3CBC-9E81FFC7E1E2}"/>
                </a:ext>
              </a:extLst>
            </p:cNvPr>
            <p:cNvSpPr txBox="1"/>
            <p:nvPr/>
          </p:nvSpPr>
          <p:spPr>
            <a:xfrm>
              <a:off x="990600" y="2175713"/>
              <a:ext cx="3598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7726D"/>
                  </a:solidFill>
                </a:rPr>
                <a:t>Details of the proposed solution</a:t>
              </a:r>
              <a:endParaRPr lang="zh-CN" altLang="en-US" sz="2000" b="1" dirty="0">
                <a:solidFill>
                  <a:srgbClr val="17726D"/>
                </a:solidFill>
              </a:endParaRPr>
            </a:p>
          </p:txBody>
        </p:sp>
      </p:grpSp>
      <p:pic>
        <p:nvPicPr>
          <p:cNvPr id="20" name="Picture 8">
            <a:extLst>
              <a:ext uri="{FF2B5EF4-FFF2-40B4-BE49-F238E27FC236}">
                <a16:creationId xmlns:a16="http://schemas.microsoft.com/office/drawing/2014/main" id="{29CD94C2-CAA1-F721-9206-14E1EC51FB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007913" y="224957"/>
            <a:ext cx="2845590" cy="12936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11DE6D-B1F0-51AC-6E1C-1B4A1BD0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508225"/>
            <a:ext cx="2971800" cy="30096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80CEFA7-17F8-8AAA-79EF-5A8F053C49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886226"/>
            <a:ext cx="9601195" cy="55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58732-4A57-7491-9324-BB2C5236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73DBF-0E47-B476-E716-3558B67B01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68237"/>
            <a:ext cx="10317964" cy="8507528"/>
          </a:xfrm>
          <a:prstGeom prst="rect">
            <a:avLst/>
          </a:prstGeo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039B3AE9-63ED-4D8F-4CA4-C6B94690E66B}"/>
              </a:ext>
            </a:extLst>
          </p:cNvPr>
          <p:cNvGrpSpPr/>
          <p:nvPr/>
        </p:nvGrpSpPr>
        <p:grpSpPr>
          <a:xfrm>
            <a:off x="0" y="8732361"/>
            <a:ext cx="18288000" cy="1554639"/>
            <a:chOff x="0" y="0"/>
            <a:chExt cx="4816593" cy="409452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85E31720-A010-0964-C773-5C95FA6DDED3}"/>
                </a:ext>
              </a:extLst>
            </p:cNvPr>
            <p:cNvSpPr/>
            <p:nvPr/>
          </p:nvSpPr>
          <p:spPr>
            <a:xfrm>
              <a:off x="0" y="0"/>
              <a:ext cx="4816592" cy="409452"/>
            </a:xfrm>
            <a:custGeom>
              <a:avLst/>
              <a:gdLst/>
              <a:ahLst/>
              <a:cxnLst/>
              <a:rect l="l" t="t" r="r" b="b"/>
              <a:pathLst>
                <a:path w="4816592" h="409452">
                  <a:moveTo>
                    <a:pt x="0" y="0"/>
                  </a:moveTo>
                  <a:lnTo>
                    <a:pt x="4816592" y="0"/>
                  </a:lnTo>
                  <a:lnTo>
                    <a:pt x="4816592" y="409452"/>
                  </a:lnTo>
                  <a:lnTo>
                    <a:pt x="0" y="409452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7577F37A-9D5B-A3EE-AD9A-32FCA8E3CDC2}"/>
                </a:ext>
              </a:extLst>
            </p:cNvPr>
            <p:cNvSpPr txBox="1"/>
            <p:nvPr/>
          </p:nvSpPr>
          <p:spPr>
            <a:xfrm>
              <a:off x="0" y="-47625"/>
              <a:ext cx="4816593" cy="457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313FDAD1-A8F7-3D2E-4454-89287BD0A82B}"/>
              </a:ext>
            </a:extLst>
          </p:cNvPr>
          <p:cNvGrpSpPr/>
          <p:nvPr/>
        </p:nvGrpSpPr>
        <p:grpSpPr>
          <a:xfrm>
            <a:off x="15240000" y="9310683"/>
            <a:ext cx="3421682" cy="3421682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1F9FF28-CE3B-AF41-9C37-66135EAD0E6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95E881F5-7E48-030C-2C1D-79C55796831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5E7A479-AD99-6A3C-2775-A4823A9CCB90}"/>
              </a:ext>
            </a:extLst>
          </p:cNvPr>
          <p:cNvGrpSpPr/>
          <p:nvPr/>
        </p:nvGrpSpPr>
        <p:grpSpPr>
          <a:xfrm>
            <a:off x="990600" y="1133475"/>
            <a:ext cx="8206299" cy="1442348"/>
            <a:chOff x="990600" y="1133475"/>
            <a:chExt cx="8206299" cy="1442348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E988C88D-E255-5FB3-9035-90DEC3AA7E1F}"/>
                </a:ext>
              </a:extLst>
            </p:cNvPr>
            <p:cNvSpPr/>
            <p:nvPr/>
          </p:nvSpPr>
          <p:spPr>
            <a:xfrm flipV="1">
              <a:off x="1028766" y="2095500"/>
              <a:ext cx="4351856" cy="0"/>
            </a:xfrm>
            <a:prstGeom prst="line">
              <a:avLst/>
            </a:prstGeom>
            <a:ln w="76200" cap="flat">
              <a:solidFill>
                <a:srgbClr val="EAE4D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A046889-22A4-E69D-A1AB-2213EC703869}"/>
                </a:ext>
              </a:extLst>
            </p:cNvPr>
            <p:cNvSpPr txBox="1"/>
            <p:nvPr/>
          </p:nvSpPr>
          <p:spPr>
            <a:xfrm>
              <a:off x="1028700" y="1133475"/>
              <a:ext cx="8168199" cy="98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60"/>
                </a:lnSpc>
              </a:pPr>
              <a:r>
                <a:rPr lang="en-US" sz="7200" b="1" dirty="0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SDN-enabled F-FDN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B07046B-1C90-9351-6F92-0AA2B9310068}"/>
                </a:ext>
              </a:extLst>
            </p:cNvPr>
            <p:cNvSpPr txBox="1"/>
            <p:nvPr/>
          </p:nvSpPr>
          <p:spPr>
            <a:xfrm>
              <a:off x="990600" y="2175713"/>
              <a:ext cx="23439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17726D"/>
                  </a:solidFill>
                </a:rPr>
                <a:t>Envisaged operation</a:t>
              </a:r>
              <a:endParaRPr lang="zh-CN" altLang="en-US" sz="2000" b="1" dirty="0">
                <a:solidFill>
                  <a:srgbClr val="17726D"/>
                </a:solidFill>
              </a:endParaRPr>
            </a:p>
          </p:txBody>
        </p:sp>
      </p:grpSp>
      <p:pic>
        <p:nvPicPr>
          <p:cNvPr id="20" name="Picture 8">
            <a:extLst>
              <a:ext uri="{FF2B5EF4-FFF2-40B4-BE49-F238E27FC236}">
                <a16:creationId xmlns:a16="http://schemas.microsoft.com/office/drawing/2014/main" id="{3D21C5C8-035E-EF48-CC70-908C09B8524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007913" y="224957"/>
            <a:ext cx="2845590" cy="1293607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955E7CD8-65A2-9FFF-D5FB-65FA2127405D}"/>
              </a:ext>
            </a:extLst>
          </p:cNvPr>
          <p:cNvSpPr txBox="1"/>
          <p:nvPr/>
        </p:nvSpPr>
        <p:spPr>
          <a:xfrm>
            <a:off x="1028700" y="2752652"/>
            <a:ext cx="6057900" cy="1948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altLang="zh-CN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 dotted line: customer request processing flow</a:t>
            </a:r>
          </a:p>
          <a:p>
            <a:pPr marL="342900" indent="-342900" algn="just">
              <a:lnSpc>
                <a:spcPts val="3871"/>
              </a:lnSpc>
              <a:buFont typeface="Arial" panose="020B0604020202020204" pitchFamily="34" charset="0"/>
              <a:buChar char="•"/>
            </a:pPr>
            <a:r>
              <a:rPr lang="en-US" sz="2199" spc="8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Green dotted line: video scheduling processing flow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BDD071-0EF1-90A2-AC20-BE0E1A0F6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717922"/>
            <a:ext cx="2743200" cy="2743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584CAE-7334-2204-AB6D-3F28FAE04A25}"/>
              </a:ext>
            </a:extLst>
          </p:cNvPr>
          <p:cNvSpPr txBox="1"/>
          <p:nvPr/>
        </p:nvSpPr>
        <p:spPr>
          <a:xfrm>
            <a:off x="0" y="9886495"/>
            <a:ext cx="672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Outline France map downloaded from https://www.istockphoto.com/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33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620</Words>
  <Application>Microsoft Office PowerPoint</Application>
  <PresentationFormat>自定义</PresentationFormat>
  <Paragraphs>77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Inter Medium</vt:lpstr>
      <vt:lpstr>Arial</vt:lpstr>
      <vt:lpstr>Calibri</vt:lpstr>
      <vt:lpstr>WenQuanYi</vt:lpstr>
      <vt:lpstr>等线</vt:lpstr>
      <vt:lpstr>Open Sans</vt:lpstr>
      <vt:lpstr>Open Sans Semi-Bold</vt:lpstr>
      <vt:lpstr>Inter Bold</vt:lpstr>
      <vt:lpstr>Open Sans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R&amp;D</dc:title>
  <cp:lastModifiedBy>Linxiang CONG</cp:lastModifiedBy>
  <cp:revision>22</cp:revision>
  <dcterms:created xsi:type="dcterms:W3CDTF">2006-08-16T00:00:00Z</dcterms:created>
  <dcterms:modified xsi:type="dcterms:W3CDTF">2024-11-22T13:56:52Z</dcterms:modified>
  <dc:identifier>DAGT2SUjE7M</dc:identifier>
</cp:coreProperties>
</file>